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8" r:id="rId5"/>
    <p:sldId id="265" r:id="rId6"/>
    <p:sldId id="257" r:id="rId7"/>
    <p:sldId id="256" r:id="rId8"/>
    <p:sldId id="26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67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8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13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7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</a:t>
            </a:r>
          </a:p>
          <a:p>
            <a:r>
              <a:rPr lang="nl-NL" i="0" dirty="0"/>
              <a:t>Stimuleringsfonds Creatieve Industrie: </a:t>
            </a:r>
            <a:r>
              <a:rPr lang="nl-NL" i="1" dirty="0"/>
              <a:t>https://stimuleringsfonds.nl/nl/actueel/nieuws/stadslandbouw/stadslandbouw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2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14-12-2021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14-12-2021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14-12-2021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14-12-2021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14-12-2021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2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01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14-12-2021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14-12-2021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14-12-2021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Financieel management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15-12-2021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Herhaling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Financieel 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68867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/>
              <a:t>Informele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Crowdfunding</a:t>
            </a: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Friend</a:t>
            </a:r>
            <a:r>
              <a:rPr lang="nl-NL" sz="2800" dirty="0"/>
              <a:t>, family </a:t>
            </a:r>
            <a:r>
              <a:rPr lang="nl-NL" sz="2800" dirty="0" err="1"/>
              <a:t>and</a:t>
            </a:r>
            <a:r>
              <a:rPr lang="nl-NL" sz="2800" dirty="0"/>
              <a:t> (</a:t>
            </a:r>
            <a:r>
              <a:rPr lang="nl-NL" sz="2800" dirty="0" err="1"/>
              <a:t>other</a:t>
            </a:r>
            <a:r>
              <a:rPr lang="nl-NL" sz="2800" dirty="0"/>
              <a:t>) </a:t>
            </a:r>
            <a:r>
              <a:rPr lang="nl-NL" sz="2800" dirty="0" err="1"/>
              <a:t>fools</a:t>
            </a:r>
            <a:endParaRPr lang="nl-NL" sz="2800" dirty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303266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/>
              <a:t>Overige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Beleggingsfonds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109765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2337485" y="2155438"/>
            <a:ext cx="78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F62A60-B844-40FC-8459-00F938B9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789874"/>
            <a:ext cx="6372225" cy="10382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0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626226" y="1702432"/>
            <a:ext cx="1118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onderbouwing van het financieel plan moet je minimaal onderstaande vragen beantwoorden.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478D15E-C2FB-461F-BF61-15686A06F407}"/>
              </a:ext>
            </a:extLst>
          </p:cNvPr>
          <p:cNvSpPr txBox="1"/>
          <p:nvPr/>
        </p:nvSpPr>
        <p:spPr>
          <a:xfrm>
            <a:off x="984004" y="2286624"/>
            <a:ext cx="99049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is je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omzetprognose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? Hoeveel producten/diensten moet je per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maand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leveren om deze prognose te halen.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is je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inkoopprijs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wat is de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verkoopprijs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van je product/dienst? 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Noteer alle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exploitatiekosten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onderbouw de bedragen.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Deel alle exploitatiekosten in op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kostensoort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geef aan of het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vaste-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variabele kosten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Waarom zijn de bedragen in je exploitatiebegroting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inclusief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exclusief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btw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heb je aan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vaste activa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heb je aan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vlottende activa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financier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je de benodigde investeringen?</a:t>
            </a:r>
          </a:p>
        </p:txBody>
      </p:sp>
    </p:spTree>
    <p:extLst>
      <p:ext uri="{BB962C8B-B14F-4D97-AF65-F5344CB8AC3E}">
        <p14:creationId xmlns:p14="http://schemas.microsoft.com/office/powerpoint/2010/main" val="267587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626226" y="1702432"/>
            <a:ext cx="1118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onderbouwing van het financieel plan moet je minimaal onderstaande vragen beantwoorden.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84EE83-1775-4628-A0C2-BDE7C8FA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57" y="2366102"/>
            <a:ext cx="5071388" cy="3518827"/>
          </a:xfrm>
          <a:prstGeom prst="rect">
            <a:avLst/>
          </a:prstGeom>
        </p:spPr>
      </p:pic>
      <p:pic>
        <p:nvPicPr>
          <p:cNvPr id="8" name="Picture 8" descr="Afbeeldingsresultaat voor excel png">
            <a:extLst>
              <a:ext uri="{FF2B5EF4-FFF2-40B4-BE49-F238E27FC236}">
                <a16:creationId xmlns:a16="http://schemas.microsoft.com/office/drawing/2014/main" id="{403CB94B-107B-4F81-B8CB-0D98EBA1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61" y="3278806"/>
            <a:ext cx="2113174" cy="20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Financiën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FF0000"/>
                </a:solidFill>
              </a:rPr>
              <a:t> Financiën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5404" y="1703566"/>
            <a:ext cx="418059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Investeringsbegroting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Vaste activa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Vlottende activa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Liquide middelen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Financieringsbegroting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Eigen vermogen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Vreemd vermogen kort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Vreemd vermogen lang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Formele kapitaal verstrekkers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Informele kapitaal verstrekkers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Overige kapitaal verstrekkers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8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2337485" y="2155438"/>
            <a:ext cx="78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F62A60-B844-40FC-8459-00F938B9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789874"/>
            <a:ext cx="6372225" cy="10382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3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Investeringsbegroting &amp; </a:t>
            </a:r>
            <a:br>
              <a:rPr lang="nl-NL" dirty="0"/>
            </a:br>
            <a:r>
              <a:rPr lang="nl-NL" dirty="0"/>
              <a:t>Financieringsbegroting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048" r="2698"/>
          <a:stretch/>
        </p:blipFill>
        <p:spPr>
          <a:xfrm>
            <a:off x="2705100" y="1709738"/>
            <a:ext cx="6762750" cy="4419599"/>
          </a:xfrm>
          <a:prstGeom prst="rect">
            <a:avLst/>
          </a:prstGeom>
          <a:noFill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0E76583-10BA-4AC4-8ECD-AA3664A1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4F804B1-6062-4702-A52F-8E57994E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8C51CD5-7E81-42D6-B847-227155BE7844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815890"/>
            <a:ext cx="9144000" cy="980757"/>
          </a:xfrm>
        </p:spPr>
        <p:txBody>
          <a:bodyPr/>
          <a:lstStyle/>
          <a:p>
            <a:pPr algn="l"/>
            <a:r>
              <a:rPr lang="nl-NL" sz="5400" dirty="0"/>
              <a:t>Investeringsbegroting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7" y="2053389"/>
            <a:ext cx="9368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Welke investeringen zijn nodig om te kunnen starten?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1026" name="Picture 2" descr="Afbeeldingsresultaat voor invester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36" y="3481138"/>
            <a:ext cx="4485064" cy="25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5400" dirty="0"/>
              <a:t>Investeringsbegroting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22947" y="1595021"/>
            <a:ext cx="93685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Investeringen indelen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Vaste activa</a:t>
            </a:r>
          </a:p>
          <a:p>
            <a:pPr lvl="1"/>
            <a:r>
              <a:rPr lang="nl-NL" sz="2400" dirty="0"/>
              <a:t>Omlooptijd langer dan één jaar</a:t>
            </a:r>
          </a:p>
          <a:p>
            <a:pPr lvl="1"/>
            <a:r>
              <a:rPr lang="nl-NL" sz="2400" dirty="0"/>
              <a:t>(bijv. laptops)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Vlottende activa </a:t>
            </a:r>
          </a:p>
          <a:p>
            <a:pPr lvl="1"/>
            <a:r>
              <a:rPr lang="nl-NL" sz="2400" dirty="0"/>
              <a:t>Omlooptijd van maximaal één jaar</a:t>
            </a:r>
          </a:p>
          <a:p>
            <a:pPr lvl="1"/>
            <a:r>
              <a:rPr lang="nl-NL" sz="2400" dirty="0"/>
              <a:t>(bijv. voorraad)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Liquide middelen</a:t>
            </a:r>
          </a:p>
          <a:p>
            <a:pPr lvl="1"/>
            <a:r>
              <a:rPr lang="nl-NL" sz="2400" dirty="0"/>
              <a:t>Direct beschikbaar</a:t>
            </a:r>
          </a:p>
          <a:p>
            <a:pPr lvl="1"/>
            <a:r>
              <a:rPr lang="nl-NL" sz="2400" dirty="0"/>
              <a:t>(bijv. kasgeld)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07" y="2401267"/>
            <a:ext cx="1380100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voorraad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39" y="3773714"/>
            <a:ext cx="1030914" cy="10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kasgeld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15" y="5115826"/>
            <a:ext cx="1163856" cy="10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8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Financieringsplan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6" y="2053389"/>
            <a:ext cx="10399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Hoe kom ik aan het benodigde geld voor al mijn investeringen? 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2050" name="Picture 2" descr="Afbeeldingsresultaat voor financiering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0772" r="3165"/>
          <a:stretch/>
        </p:blipFill>
        <p:spPr bwMode="auto">
          <a:xfrm>
            <a:off x="3839028" y="2913510"/>
            <a:ext cx="4513943" cy="31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3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Financieringsplan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7" y="1595021"/>
            <a:ext cx="103991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Vermogen indelen</a:t>
            </a:r>
          </a:p>
          <a:p>
            <a:endParaRPr 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Eigen vermogen</a:t>
            </a:r>
          </a:p>
          <a:p>
            <a:pPr lvl="1"/>
            <a:r>
              <a:rPr lang="nl-NL" sz="2000" dirty="0"/>
              <a:t>Kapitaal dat de eigenaar zelf inbrengt in de organisatie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Vreemd vermogen kort</a:t>
            </a:r>
          </a:p>
          <a:p>
            <a:pPr lvl="1"/>
            <a:r>
              <a:rPr lang="nl-NL" sz="2000" dirty="0"/>
              <a:t>Kapitaal verstrekt door anderen voor een periode van maximaal één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Vreemd vermogen lang</a:t>
            </a:r>
          </a:p>
          <a:p>
            <a:pPr lvl="1"/>
            <a:r>
              <a:rPr lang="nl-NL" sz="2000" dirty="0"/>
              <a:t>Kapitaal verstrekt door anderen voor langer dan één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0389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Informele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Overige kapitaal verstrekkers</a:t>
            </a:r>
            <a:endParaRPr lang="nl-NL" sz="2800" b="1" i="1" dirty="0">
              <a:latin typeface="+mn-lt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304972208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2CBA4E-342F-4035-A392-54CE915B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openxmlformats.org/package/2006/metadata/core-properties"/>
    <ds:schemaRef ds:uri="2c4f0c93-2979-4f27-aab2-70de95932352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6f82ce1-f6df-49a5-8b49-cf8409a27aa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300</TotalTime>
  <Words>394</Words>
  <Application>Microsoft Office PowerPoint</Application>
  <PresentationFormat>Breedbeeld</PresentationFormat>
  <Paragraphs>113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Yuverta</vt:lpstr>
      <vt:lpstr>Financieel management</vt:lpstr>
      <vt:lpstr>Financiën</vt:lpstr>
      <vt:lpstr>Beoordelingsformulier Ondernemersverslag</vt:lpstr>
      <vt:lpstr>Investeringsbegroting &amp;  Financieringsbegroting</vt:lpstr>
      <vt:lpstr>Investeringsbegroting</vt:lpstr>
      <vt:lpstr>Investeringsbegroting</vt:lpstr>
      <vt:lpstr>Financieringsplan</vt:lpstr>
      <vt:lpstr>Financieringsplan</vt:lpstr>
      <vt:lpstr>PowerPoint-presentatie</vt:lpstr>
      <vt:lpstr>PowerPoint-presentatie</vt:lpstr>
      <vt:lpstr>PowerPoint-presentatie</vt:lpstr>
      <vt:lpstr>PowerPoint-presentatie</vt:lpstr>
      <vt:lpstr>Beoordelingsformulier Ondernemersverslag</vt:lpstr>
      <vt:lpstr>Beoordelingsformulier Ondernemersverslag</vt:lpstr>
      <vt:lpstr>Beoordelingsformulier Ondernemersverslag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32</cp:revision>
  <dcterms:created xsi:type="dcterms:W3CDTF">2021-03-01T11:59:21Z</dcterms:created>
  <dcterms:modified xsi:type="dcterms:W3CDTF">2021-12-14T18:03:56Z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